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71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CA36E-6221-4D4C-8B17-ADE97B99BBE4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3BB2E-34B0-4CE7-8F0B-F2531FDBED29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AA72C-29E6-4AA5-9C6D-C7C8288A04A7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E0B3D-5CFA-402C-B7A8-4CA371F866F0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6C373-1090-41DB-89F8-817ABE872FAA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95A4B-E3EB-46D6-8B95-1A044F27A39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09313-5378-4209-9656-E374494E7EBE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7DA143-3735-4AF2-B94D-DD6A5AD68E4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2D8EE-4425-4267-B8C3-9F6F14CAB393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6F4F6-87A1-40F7-AB2C-2C4992A8D73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9C285-5AF6-4349-B080-E335C3DA5ECD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A63DC-BE1D-4706-B7B1-7EB570EDF81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F08A7-9C68-4DD8-A78D-ADACBBFB3834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4ABFE-E36F-486F-B3C5-D04F4EFECF2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BA146-AF3A-4542-94C3-4F6D6CDF8ACF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8AD64-FBFC-4AE2-9ACB-D8C85D9C8DE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C2806-21FE-47E9-8772-2924D191FF12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B3243-284C-4AB1-9A0E-D9F2D49511DF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C4D5F-60E4-43F8-8702-F1570B95FF10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39342-AF6F-4218-AA6A-80E1395637F5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CDD9B-5E60-4911-89B3-ADFDD62B20FC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35F63-D44B-465E-BB76-425E4859A10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ro-RO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A51284-2211-45BF-8EE1-0CA973213C7D}" type="datetimeFigureOut">
              <a:rPr lang="ro-RO"/>
              <a:pPr>
                <a:defRPr/>
              </a:pPr>
              <a:t>15.03.2012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3BDE50-66DA-4A77-9B05-56CBBA96C960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o-RO" sz="1400" b="1" smtClean="0">
                <a:latin typeface="Arial" charset="0"/>
              </a:rPr>
              <a:t>METODA BACKTRACKING</a:t>
            </a:r>
            <a:r>
              <a:rPr lang="en-US" smtClean="0"/>
              <a:t> </a:t>
            </a:r>
            <a:endParaRPr lang="ro-RO" smtClean="0"/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(Adaptat după </a:t>
            </a:r>
            <a:r>
              <a:rPr lang="ro-RO" sz="1000" i="1" smtClean="0">
                <a:solidFill>
                  <a:schemeClr val="tx1"/>
                </a:solidFill>
                <a:latin typeface="Arial" charset="0"/>
              </a:rPr>
              <a:t>Manualul de Informatică, clasa a X-a, 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 Livia Ţoca, Andreea-Ruxanda Demco, Cristian Opincaru, Adrian Sindile</a:t>
            </a:r>
            <a:r>
              <a:rPr lang="en-US" sz="100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o-RO" sz="1000" smtClean="0">
                <a:solidFill>
                  <a:schemeClr val="tx1"/>
                </a:solidFill>
                <a:latin typeface="Arial" charset="0"/>
              </a:rPr>
              <a:t>)</a:t>
            </a:r>
            <a:r>
              <a:rPr lang="en-GB" sz="1000" smtClean="0">
                <a:solidFill>
                  <a:schemeClr val="tx1"/>
                </a:solidFill>
                <a:latin typeface="Arial" charset="0"/>
              </a:rPr>
              <a:t> </a:t>
            </a:r>
            <a:endParaRPr lang="ro-RO" sz="1000" smtClean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pPr eaLnBrk="0" hangingPunct="0"/>
            <a:r>
              <a:rPr lang="ro-RO" sz="1000"/>
              <a:t>Proba de evaluare a competentelor digitale  -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4391025" cy="5554663"/>
          </a:xfrm>
        </p:spPr>
        <p:txBody>
          <a:bodyPr/>
          <a:lstStyle/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De multe ori, în aplicaţii apar probleme în care se cere găsirea unor soluţii de forma x=x1x2…xn, unde xi</a:t>
            </a:r>
            <a:r>
              <a:rPr lang="ro-RO" sz="1200" smtClean="0">
                <a:latin typeface="Arial" charset="0"/>
                <a:sym typeface="Symbol" pitchFamily="18" charset="2"/>
              </a:rPr>
              <a:t></a:t>
            </a:r>
            <a:r>
              <a:rPr lang="ro-RO" sz="1200" smtClean="0">
                <a:latin typeface="Arial" charset="0"/>
              </a:rPr>
              <a:t>Ai, i=1,…,n, în care x1...xn trebuie să îndeplinească anumite condiţii. Am putea să generăm toate combinaţiile posibile de valori şi apoi să le alegem doar pe cele convenabile.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Considerând mulţimile Ai={ai,1, ai,2,…,ai,n(i)}, aceste combinaţii s-ar putea construi astfel: pentru fiecare valoare posibilă fixată pentru componenta xi, vom alege toate valorile posibile</a:t>
            </a:r>
            <a:r>
              <a:rPr lang="en-US" sz="1200" smtClean="0">
                <a:latin typeface="Arial" charset="0"/>
              </a:rPr>
              <a:t> </a:t>
            </a:r>
            <a:r>
              <a:rPr lang="ro-RO" sz="1200" smtClean="0">
                <a:latin typeface="Arial" charset="0"/>
              </a:rPr>
              <a:t>pentru componenta xi</a:t>
            </a:r>
            <a:r>
              <a:rPr lang="en-US" sz="1200" smtClean="0">
                <a:latin typeface="Arial" charset="0"/>
              </a:rPr>
              <a:t>+</a:t>
            </a:r>
            <a:r>
              <a:rPr lang="ro-RO" sz="1200" smtClean="0">
                <a:latin typeface="Arial" charset="0"/>
              </a:rPr>
              <a:t>1 şi pentru fiecare astfel de valoare fixată pentru xi</a:t>
            </a:r>
            <a:r>
              <a:rPr lang="en-US" sz="1200" smtClean="0">
                <a:latin typeface="Arial" charset="0"/>
              </a:rPr>
              <a:t>+1</a:t>
            </a:r>
            <a:r>
              <a:rPr lang="ro-RO" sz="1200" smtClean="0">
                <a:latin typeface="Arial" charset="0"/>
              </a:rPr>
              <a:t> vom alege toate valorile posibile pentru componenta xi</a:t>
            </a:r>
            <a:r>
              <a:rPr lang="en-US" sz="1200" smtClean="0">
                <a:latin typeface="Arial" charset="0"/>
              </a:rPr>
              <a:t>+2 etc.</a:t>
            </a:r>
            <a:endParaRPr lang="ro-RO" sz="1200" smtClean="0">
              <a:latin typeface="Arial" charset="0"/>
            </a:endParaRP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Rezolvând problema în acest mod, deci generând toate elementele produsului cartezian A1xA2x...</a:t>
            </a:r>
            <a:r>
              <a:rPr lang="en-US" sz="1200" smtClean="0">
                <a:latin typeface="Arial" charset="0"/>
              </a:rPr>
              <a:t>x</a:t>
            </a:r>
            <a:r>
              <a:rPr lang="ro-RO" sz="1200" smtClean="0">
                <a:latin typeface="Arial" charset="0"/>
              </a:rPr>
              <a:t>An şi verificând abia apoi dacă fiecare combinaţie este o soluţie, eficienţa este scăzută.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Astfel, dacă de exemplu ne propunem să generăm toate cuvintele formate cu literele a, b, c, aşa încât fiecare literă să apară o singură dată, combinaţiile posibile sunt în număr de 27, dintre care convin doar 6.</a:t>
            </a:r>
          </a:p>
          <a:p>
            <a:pPr marL="0" indent="542925" algn="just">
              <a:buFont typeface="Arial" charset="0"/>
              <a:buNone/>
            </a:pPr>
            <a:r>
              <a:rPr lang="ro-RO" sz="1200" smtClean="0">
                <a:latin typeface="Arial" charset="0"/>
              </a:rPr>
              <a:t>Tehnica Backtracking propune generarea soluţiei prin completarea vectorului x în ordinea x1x2...xn şi are la bază un principiu „de bun simţ”: dacă se constată că având o combinaţie parţială de forma v1v2...vk-1 (unde v1, ..., vk-1 sunt valori deja fixate), dacă alegem pentru xk o valoare vk şi combinaţia rezultată nu ne permite să ajungem la o soluţie, se renunţă la această valoare şi se încearcă o alta (dintre cele netestate în această etapă). Într-adevăr, oricum am alege celelalte valori, dacă una nu corespunde nu putem avea o soluţie. </a:t>
            </a:r>
            <a:r>
              <a:rPr lang="en-US" sz="1200" smtClean="0">
                <a:latin typeface="Arial" charset="0"/>
              </a:rPr>
              <a:t>[…]</a:t>
            </a:r>
            <a:endParaRPr lang="ro-RO" sz="1200" smtClean="0">
              <a:latin typeface="Arial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  <a:p>
            <a:pPr>
              <a:spcBef>
                <a:spcPct val="50000"/>
              </a:spcBef>
            </a:pPr>
            <a:endParaRPr lang="en-GB" sz="1000"/>
          </a:p>
        </p:txBody>
      </p:sp>
      <p:pic>
        <p:nvPicPr>
          <p:cNvPr id="307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773238"/>
            <a:ext cx="309562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57200" y="857250"/>
            <a:ext cx="8229600" cy="5268913"/>
          </a:xfrm>
        </p:spPr>
        <p:txBody>
          <a:bodyPr/>
          <a:lstStyle/>
          <a:p>
            <a:pPr marL="609600" indent="-609600" algn="just" eaLnBrk="1" hangingPunct="1">
              <a:buFont typeface="Calibri" pitchFamily="34" charset="0"/>
              <a:buNone/>
            </a:pPr>
            <a:r>
              <a:rPr lang="ro-RO" sz="1200" smtClean="0">
                <a:latin typeface="Arial" charset="0"/>
              </a:rPr>
              <a:t>Exerciţii şi probleme </a:t>
            </a:r>
            <a:r>
              <a:rPr lang="en-US" sz="1200" smtClean="0">
                <a:latin typeface="Arial" charset="0"/>
              </a:rPr>
              <a:t>[…]</a:t>
            </a:r>
            <a:endParaRPr lang="ro-RO" sz="1200" smtClean="0">
              <a:latin typeface="Arial" charset="0"/>
            </a:endParaRP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Dacă pentru nivelul k oarecare al vectorului soluţie am verificat toate valorile posibile: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algoritmul se încheie</a:t>
            </a:r>
            <a:r>
              <a:rPr lang="en-US" sz="1200" smtClean="0">
                <a:latin typeface="Arial" charset="0"/>
              </a:rPr>
              <a:t>;</a:t>
            </a:r>
            <a:endParaRPr lang="ro-RO" sz="1200" smtClean="0">
              <a:latin typeface="Arial" charset="0"/>
            </a:endParaRP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revine pe nivelul anterior;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trece pe nivelul următor.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După ce s-a găsit o valoare convenabilă pentru componenta k, următorul pas este: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trece la componenta următoare, k</a:t>
            </a:r>
            <a:r>
              <a:rPr lang="en-US" sz="1200" smtClean="0">
                <a:latin typeface="Arial" charset="0"/>
              </a:rPr>
              <a:t>+1</a:t>
            </a:r>
            <a:r>
              <a:rPr lang="ro-RO" sz="1200" smtClean="0">
                <a:latin typeface="Arial" charset="0"/>
              </a:rPr>
              <a:t> (dacă nu s-a ajuns la soluţie);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rămâne la componenta k, căutând în continuare o altă valoare convenabilă;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se revine la componenta k-1.</a:t>
            </a:r>
          </a:p>
          <a:p>
            <a:pPr marL="609600" indent="-609600" algn="just">
              <a:buFont typeface="Arial" charset="0"/>
              <a:buAutoNum type="arabicPeriod"/>
            </a:pPr>
            <a:r>
              <a:rPr lang="ro-RO" sz="1200" smtClean="0">
                <a:latin typeface="Arial" charset="0"/>
              </a:rPr>
              <a:t>În ce condiţii se revine la componenta anterioară</a:t>
            </a:r>
            <a:r>
              <a:rPr lang="en-US" sz="1200" smtClean="0">
                <a:latin typeface="Arial" charset="0"/>
              </a:rPr>
              <a:t>?</a:t>
            </a:r>
            <a:endParaRPr lang="ro-RO" sz="1200" smtClean="0">
              <a:latin typeface="Arial" charset="0"/>
            </a:endParaRP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după ce am găsit o valoare convenabilă pentru componenta k;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dacă valoarea testată pentru componenta k nu convine;</a:t>
            </a:r>
          </a:p>
          <a:p>
            <a:pPr marL="990600" lvl="1" indent="-533400" algn="just">
              <a:buFont typeface="Arial" charset="0"/>
              <a:buAutoNum type="alphaLcParenR"/>
            </a:pPr>
            <a:r>
              <a:rPr lang="ro-RO" sz="1200" smtClean="0">
                <a:latin typeface="Arial" charset="0"/>
              </a:rPr>
              <a:t>dacă am testat toate valorile posibile pentru componenta k.</a:t>
            </a: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/>
              <a:t>Examenul de bacalaureat 201</a:t>
            </a:r>
            <a:r>
              <a:rPr lang="en-US" sz="1000"/>
              <a:t>2</a:t>
            </a:r>
            <a:endParaRPr lang="ro-RO" sz="1000"/>
          </a:p>
          <a:p>
            <a:r>
              <a:rPr lang="ro-RO" sz="1000"/>
              <a:t>Proba de evaluare a competentelor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489</Words>
  <Application>Microsoft Office PowerPoint</Application>
  <PresentationFormat>On-screen Show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Symbol</vt:lpstr>
      <vt:lpstr>Office Theme</vt:lpstr>
      <vt:lpstr>METODA BACKTRACKING </vt:lpstr>
      <vt:lpstr>Slide 2</vt:lpstr>
      <vt:lpstr>Slide 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Admin</cp:lastModifiedBy>
  <cp:revision>31</cp:revision>
  <dcterms:created xsi:type="dcterms:W3CDTF">2010-01-11T15:51:42Z</dcterms:created>
  <dcterms:modified xsi:type="dcterms:W3CDTF">2012-03-15T13:13:41Z</dcterms:modified>
</cp:coreProperties>
</file>